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0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EG"/>
          </a:p>
        </p:txBody>
      </p:sp>
      <p:sp>
        <p:nvSpPr>
          <p:cNvPr id="10" name="مستطيل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مستطيل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رابط مستقيم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رابط مستقيم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مستطيل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شكل بيضاوي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شكل بيضاوي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شكل بيضاوي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EG"/>
          </a:p>
        </p:txBody>
      </p:sp>
      <p:sp>
        <p:nvSpPr>
          <p:cNvPr id="9" name="مستطيل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رابط مستقيم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رابط مستقيم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مستطيل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شكل بيضاوي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شكل بيضاوي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شكل بيضاوي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رابط مستقيم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نص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عنصر نائب للمحتوى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3" name="عنصر نائب للتذييل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رابط مستقيم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عنصر نائب للتاريخ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A39B400-A967-4AC2-AB5E-FBBCEF768C61}" type="datetimeFigureOut">
              <a:rPr lang="ar-EG" smtClean="0"/>
              <a:pPr/>
              <a:t>25/04/1440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ستطيل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07F08A-6222-480F-B9EB-7D6260C7996D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Carcass lymph nodes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ar-E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8786842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Haemolymph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nodes" accessory spleen":</a:t>
            </a:r>
          </a:p>
          <a:p>
            <a:pPr marL="182563" marR="0" lvl="0" indent="-182563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These are deep red or almost black in color, oval in shape and up to pea in size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182563" marR="0" lvl="0" indent="-182563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but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differ from lymph nodes in their anatomical structure &amp; in the absence of afferent and efferent lymphatic vessels. </a:t>
            </a:r>
          </a:p>
          <a:p>
            <a:pPr marL="182563" marR="0" lvl="0" indent="-182563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Haemolymph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nodes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are supplied by arteries which break up in the gland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substance &amp;discharge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their blood into tissue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space;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this respect these nodes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resemble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the spleen, and may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described as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accessory spleens”.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57158" y="1500174"/>
            <a:ext cx="8215370" cy="3892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2563" marR="0" lvl="0" indent="-182563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They contain numerous white blood cells together with red blood corpuscles in various stages of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disintgeration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this process being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responsible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 the red coloration of the nodes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182563" marR="0" lvl="0" indent="-182563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They are larger and more numerous in animals suffering from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anaemic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conditions.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62827" y="500042"/>
            <a:ext cx="33185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Haemolymph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nodes </a:t>
            </a:r>
            <a:endParaRPr lang="ar-EG" sz="2800" b="1" dirty="0"/>
          </a:p>
        </p:txBody>
      </p:sp>
      <p:sp>
        <p:nvSpPr>
          <p:cNvPr id="4" name="سهم إلى اليمين 3"/>
          <p:cNvSpPr/>
          <p:nvPr/>
        </p:nvSpPr>
        <p:spPr>
          <a:xfrm rot="1810203">
            <a:off x="214282" y="214290"/>
            <a:ext cx="642942" cy="357190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E:\meat\notes on meat hygiene\photos\carcass l.n.GIF"/>
          <p:cNvPicPr/>
          <p:nvPr/>
        </p:nvPicPr>
        <p:blipFill>
          <a:blip r:embed="rId2"/>
          <a:srcRect l="10169" r="5932"/>
          <a:stretch>
            <a:fillRect/>
          </a:stretch>
        </p:blipFill>
        <p:spPr bwMode="auto">
          <a:xfrm>
            <a:off x="0" y="214291"/>
            <a:ext cx="8929718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2285984" y="6215082"/>
            <a:ext cx="50006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E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14282" y="117693"/>
            <a:ext cx="892971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Definition: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182563" lvl="0" indent="-182563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they are normally regarded as those lymph nodes which remain on or in the carcass after dressing &amp; include the renal and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supramammary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L.n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563" lvl="0" indent="-182563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therefore,  they comprise all lymph nodes of the body with exception of those of the head and those removed with the thoracic &amp; organs during evisceration.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563" lvl="0" indent="-182563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style of dressing affected whether or not certain lymph nodes will be found on the dressed carcass. </a:t>
            </a:r>
          </a:p>
          <a:p>
            <a:pPr algn="l" rtl="0">
              <a:lnSpc>
                <a:spcPct val="150000"/>
              </a:lnSpc>
            </a:pPr>
            <a:r>
              <a:rPr lang="en-US" sz="2400" dirty="0"/>
              <a:t>Sometimes the dorsal &amp; ventral </a:t>
            </a:r>
            <a:r>
              <a:rPr lang="en-US" sz="2400" dirty="0" err="1"/>
              <a:t>mediastinal</a:t>
            </a:r>
            <a:r>
              <a:rPr lang="en-US" sz="2400" dirty="0"/>
              <a:t> </a:t>
            </a:r>
            <a:r>
              <a:rPr lang="en-US" sz="2400" dirty="0" err="1"/>
              <a:t>sternal</a:t>
            </a:r>
            <a:r>
              <a:rPr lang="en-US" sz="2400" dirty="0"/>
              <a:t> , anterior </a:t>
            </a:r>
            <a:r>
              <a:rPr lang="en-US" sz="2400" dirty="0" err="1"/>
              <a:t>sternal</a:t>
            </a:r>
            <a:r>
              <a:rPr lang="en-US" sz="2400" dirty="0"/>
              <a:t> &amp; </a:t>
            </a:r>
            <a:r>
              <a:rPr lang="en-US" sz="2400" dirty="0" err="1"/>
              <a:t>prpectoral</a:t>
            </a:r>
            <a:r>
              <a:rPr lang="en-US" sz="2400" dirty="0"/>
              <a:t> are removed during evisceration, therefore the 4 </a:t>
            </a:r>
            <a:r>
              <a:rPr lang="en-US" sz="2400" dirty="0" err="1"/>
              <a:t>L.n</a:t>
            </a:r>
            <a:r>
              <a:rPr lang="en-US" sz="2400" dirty="0"/>
              <a:t>. should not be regarded as carcass </a:t>
            </a:r>
            <a:r>
              <a:rPr lang="en-US" sz="2400" dirty="0" err="1"/>
              <a:t>L.n</a:t>
            </a:r>
            <a:r>
              <a:rPr lang="en-US" sz="2400" dirty="0" smtClean="0"/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14282" y="214290"/>
            <a:ext cx="89297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>
              <a:lnSpc>
                <a:spcPct val="150000"/>
              </a:lnSpc>
            </a:pPr>
            <a:r>
              <a:rPr lang="en-US" sz="2400" b="1" dirty="0">
                <a:solidFill>
                  <a:prstClr val="black"/>
                </a:solidFill>
              </a:rPr>
              <a:t>Carcass </a:t>
            </a:r>
            <a:r>
              <a:rPr lang="en-US" sz="2400" b="1" dirty="0" err="1">
                <a:solidFill>
                  <a:prstClr val="black"/>
                </a:solidFill>
              </a:rPr>
              <a:t>L.n</a:t>
            </a:r>
            <a:r>
              <a:rPr lang="en-US" sz="2400" b="1" dirty="0">
                <a:solidFill>
                  <a:prstClr val="black"/>
                </a:solidFill>
              </a:rPr>
              <a:t> may drain;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</a:rPr>
              <a:t>1. Exclusively </a:t>
            </a:r>
            <a:r>
              <a:rPr lang="en-US" sz="2400" dirty="0">
                <a:solidFill>
                  <a:prstClr val="black"/>
                </a:solidFill>
              </a:rPr>
              <a:t>muscle " meat lymph nodes"; e.g.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dirty="0" err="1">
                <a:solidFill>
                  <a:prstClr val="black"/>
                </a:solidFill>
              </a:rPr>
              <a:t>popliteal</a:t>
            </a:r>
            <a:r>
              <a:rPr lang="en-US" sz="2400" dirty="0">
                <a:solidFill>
                  <a:prstClr val="black"/>
                </a:solidFill>
              </a:rPr>
              <a:t>, </a:t>
            </a:r>
            <a:r>
              <a:rPr lang="en-US" sz="2400" dirty="0" err="1">
                <a:solidFill>
                  <a:prstClr val="black"/>
                </a:solidFill>
              </a:rPr>
              <a:t>axillary</a:t>
            </a:r>
            <a:r>
              <a:rPr lang="en-US" sz="2400" dirty="0">
                <a:solidFill>
                  <a:prstClr val="black"/>
                </a:solidFill>
              </a:rPr>
              <a:t> and </a:t>
            </a:r>
            <a:r>
              <a:rPr lang="en-US" sz="2400" dirty="0" err="1">
                <a:solidFill>
                  <a:prstClr val="black"/>
                </a:solidFill>
              </a:rPr>
              <a:t>prescapular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L.n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</a:rPr>
              <a:t>2. Exclusively </a:t>
            </a:r>
            <a:r>
              <a:rPr lang="en-US" sz="2400" dirty="0">
                <a:solidFill>
                  <a:prstClr val="black"/>
                </a:solidFill>
              </a:rPr>
              <a:t>organs: 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</a:rPr>
              <a:t>e.g. renal </a:t>
            </a:r>
            <a:r>
              <a:rPr lang="en-US" sz="2400" dirty="0" err="1">
                <a:solidFill>
                  <a:prstClr val="black"/>
                </a:solidFill>
              </a:rPr>
              <a:t>L.n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</a:rPr>
              <a:t>important in the judgment of T.B, because infection is only through </a:t>
            </a:r>
            <a:r>
              <a:rPr lang="en-US" sz="2400" dirty="0" err="1">
                <a:solidFill>
                  <a:prstClr val="black"/>
                </a:solidFill>
              </a:rPr>
              <a:t>hematogenous</a:t>
            </a:r>
            <a:r>
              <a:rPr lang="en-US" sz="2400" dirty="0">
                <a:solidFill>
                  <a:prstClr val="black"/>
                </a:solidFill>
              </a:rPr>
              <a:t> route. 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</a:rPr>
              <a:t>3. Exclusively </a:t>
            </a:r>
            <a:r>
              <a:rPr lang="en-US" sz="2400" dirty="0">
                <a:solidFill>
                  <a:prstClr val="black"/>
                </a:solidFill>
              </a:rPr>
              <a:t>skin; </a:t>
            </a:r>
            <a:r>
              <a:rPr lang="en-US" sz="2400" dirty="0" err="1">
                <a:solidFill>
                  <a:prstClr val="black"/>
                </a:solidFill>
              </a:rPr>
              <a:t>precrural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L.n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</a:p>
          <a:p>
            <a:pPr lvl="0" algn="just" rtl="0">
              <a:lnSpc>
                <a:spcPct val="150000"/>
              </a:lnSpc>
            </a:pPr>
            <a:endParaRPr lang="en-US" sz="2400" dirty="0" smtClean="0">
              <a:solidFill>
                <a:prstClr val="black"/>
              </a:solidFill>
            </a:endParaRPr>
          </a:p>
          <a:p>
            <a:pPr lvl="0" algn="just" rtl="0">
              <a:lnSpc>
                <a:spcPct val="150000"/>
              </a:lnSpc>
            </a:pPr>
            <a:endParaRPr lang="en-US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892971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Meat lymph nodes </a:t>
            </a:r>
          </a:p>
          <a:p>
            <a:pPr marL="182563" marR="0" lvl="0" indent="-1825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They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have special interest in meat hygiene, they mainly receive lymph from muscles, tendons, skeleton &amp; joints.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563" marR="0" lvl="0" indent="-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They are exclusively in bacteriological examination of meat.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563" marR="0" lvl="0" indent="-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cattle, the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prescapular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axillary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popliteal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&amp;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precrural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l.n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are considered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caracss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L.n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563" marR="0" lvl="0" indent="-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They are the most important in the judgment of T.B.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428604"/>
            <a:ext cx="850112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2563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Affections of the lymphatic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system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182563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lymph are frequently exhibit various stages of inflammation or degeneration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182563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Consequently, the examination of the lymph nodes of the carcass and organs is the most valuable guide to the nature 7 extent of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septicaemic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progress in the animal body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182563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it is also of the greatest value in the judgment of T.B in the carcass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885828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2563" marR="0" lvl="0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Lymphadenitisor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inflammation of the lymph nodes</a:t>
            </a:r>
          </a:p>
          <a:p>
            <a:pPr marL="182563" marR="0" lvl="0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Acute form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182563" marR="0" lvl="0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Manifested by swelling and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oedema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the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L.n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which is softer and may be congested,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staw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berry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 in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case of swine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erysiplas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 deeply congested in case of anthrax.</a:t>
            </a:r>
          </a:p>
          <a:p>
            <a:pPr marL="182563" marR="0" lvl="0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sz="2800" b="1" u="sng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Chronic form: </a:t>
            </a:r>
          </a:p>
          <a:p>
            <a:pPr marL="182563" marR="0" lvl="0" indent="-182563" algn="just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Manifested by the development of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fibrinous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C.T in the affected lymph node which become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enlarged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indurated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Such changes are consequently observed in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caseous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lymphadenitis in sheep,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actinobacillosis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in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cattle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&amp; T.B.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8643966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Parasitic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affections: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Parasitic affections of lymph nodes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are not uncommon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Linguatula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larvae or immature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fasciola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may be found in the mesenteric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L.n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cattle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Also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cysticercus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&amp;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hydatid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cysts may be encountered in the lymph nodes. </a:t>
            </a:r>
            <a:endParaRPr lang="en-US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These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parasitic affections tend to undergo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caseation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calcification and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may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 therefore be confused with T.B., </a:t>
            </a:r>
            <a:endParaRPr lang="en-US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Typical greenish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color of the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caseated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parasitic foci together with the case with which they can be shelled out from the affected lymph nodes, are reliable methods of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differentiation.</a:t>
            </a:r>
            <a:endParaRPr lang="en-US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282" y="0"/>
            <a:ext cx="864399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indent="0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Fatty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changes:</a:t>
            </a:r>
          </a:p>
          <a:p>
            <a:pPr marR="0" indent="0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Pathological fatty changes observed in the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supramammary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L.n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the cow, </a:t>
            </a:r>
            <a:endParaRPr lang="en-US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R="0" indent="0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seen as white streaks and opaque white spots which are clearly defined against the normal gray translucent lymph node tissue.</a:t>
            </a:r>
          </a:p>
          <a:p>
            <a:pPr marR="0" indent="0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Lymphadenomatous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growth:</a:t>
            </a:r>
          </a:p>
          <a:p>
            <a:pPr marR="0" indent="0" algn="justLow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Characterized by progressive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enlargmnet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of the lymphoid tissue as in case of lymphatic </a:t>
            </a:r>
            <a:r>
              <a:rPr lang="en-US" sz="28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leukaemia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8715404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Pigmentary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changes: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b="1" u="sng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There are certain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pigmentary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changes seen particularly in the bronchial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L.n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as a result of inhalation of dust and coal particles &amp; this condition is known as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anthracosis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شربية">
  <a:themeElements>
    <a:clrScheme name="مشربية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مشربية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شربي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1004</TotalTime>
  <Words>695</Words>
  <Application>Microsoft Office PowerPoint</Application>
  <PresentationFormat>عرض على الشاشة (3:4)‏</PresentationFormat>
  <Paragraphs>48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مشربية</vt:lpstr>
      <vt:lpstr>Carcass lymph nodes 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Gama</dc:creator>
  <cp:lastModifiedBy>Gama</cp:lastModifiedBy>
  <cp:revision>54</cp:revision>
  <dcterms:created xsi:type="dcterms:W3CDTF">2018-12-25T10:36:54Z</dcterms:created>
  <dcterms:modified xsi:type="dcterms:W3CDTF">2019-01-02T08:59:08Z</dcterms:modified>
</cp:coreProperties>
</file>